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3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29A3D7-5E41-457B-A746-6B87985476EC}" type="datetimeFigureOut">
              <a:rPr lang="en-GB" smtClean="0"/>
              <a:t>07/04/2024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FE1FF-FF31-4708-B776-B7FA2802D8C7}" type="slidenum">
              <a:rPr lang="en-GB" smtClean="0"/>
              <a:t>‹#›</a:t>
            </a:fld>
            <a:endParaRPr lang="en-GB"/>
          </a:p>
        </p:txBody>
      </p:sp>
    </p:spTree>
    <p:extLst>
      <p:ext uri="{BB962C8B-B14F-4D97-AF65-F5344CB8AC3E}">
        <p14:creationId xmlns:p14="http://schemas.microsoft.com/office/powerpoint/2010/main" val="1475863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3D901AA-4A58-4A77-BAC2-E36DD152DCA6}" type="slidenum">
              <a:rPr lang="en-GB" smtClean="0"/>
              <a:t>1</a:t>
            </a:fld>
            <a:endParaRPr lang="en-GB"/>
          </a:p>
        </p:txBody>
      </p:sp>
    </p:spTree>
    <p:extLst>
      <p:ext uri="{BB962C8B-B14F-4D97-AF65-F5344CB8AC3E}">
        <p14:creationId xmlns:p14="http://schemas.microsoft.com/office/powerpoint/2010/main" val="1938382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53436-1316-4BDD-B04A-059933F5A6A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D7D5345-DD79-4D2C-819D-5250DF142A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93F17CA-1041-4BBF-80CF-6921F425744F}"/>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5" name="Footer Placeholder 4">
            <a:extLst>
              <a:ext uri="{FF2B5EF4-FFF2-40B4-BE49-F238E27FC236}">
                <a16:creationId xmlns:a16="http://schemas.microsoft.com/office/drawing/2014/main" id="{712283D9-94D4-4841-88F5-3B2198BA13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EEB9D1-E2B2-4179-8DC8-6EB99488DD6B}"/>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1528402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A0B04-A19E-425F-B42C-F30D5AAC983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99174F5-04E0-47E7-AE8A-9AED9403FE3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143D890-F111-4711-AF7A-6F72BBB7E2A5}"/>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5" name="Footer Placeholder 4">
            <a:extLst>
              <a:ext uri="{FF2B5EF4-FFF2-40B4-BE49-F238E27FC236}">
                <a16:creationId xmlns:a16="http://schemas.microsoft.com/office/drawing/2014/main" id="{FA98A722-B548-4BB1-9BAA-4655F9C4CE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5AD253-03FE-46FC-9921-BA602CB3B28F}"/>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2549234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02960-00A0-444B-AD6E-D9ADB9333CD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A60C9A1-00FE-4AC8-B17C-8A4BB2238A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D9FAB54-187D-486C-A053-8E30089C9E36}"/>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5" name="Footer Placeholder 4">
            <a:extLst>
              <a:ext uri="{FF2B5EF4-FFF2-40B4-BE49-F238E27FC236}">
                <a16:creationId xmlns:a16="http://schemas.microsoft.com/office/drawing/2014/main" id="{FD57FDC6-E29D-49C2-AC60-56DF76FEBC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9800BB-AC84-4F85-A70E-3C2856976B95}"/>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6841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0BE33-B750-4EF9-AFEA-3C68687F48D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37E3A09-74F5-4CAE-AE89-E268BAFB6EC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2E4A1FC-E152-4CFD-AC80-60641D23410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F467037-FC07-45E7-9058-8DD1D1EECC1F}"/>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6" name="Footer Placeholder 5">
            <a:extLst>
              <a:ext uri="{FF2B5EF4-FFF2-40B4-BE49-F238E27FC236}">
                <a16:creationId xmlns:a16="http://schemas.microsoft.com/office/drawing/2014/main" id="{55AFC204-B7AE-46AA-917B-13F5C809B9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8F11FF-9024-448A-ACAD-EE58F2BC40AD}"/>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1565718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BEB22-7B5C-4F23-B67E-1AA51CC008C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4A836E9-7BCF-49A3-83EC-B0B3C6E9C2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A0DEF4F-AFE3-4FEE-9A7B-311C9E1B572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3AA0EEF4-6B6B-4815-8317-0D7BACC1A3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F077408-4D8D-4505-8079-A8B961BE39B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370797E-C1A4-4E3A-A92C-3C0BFC477A99}"/>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8" name="Footer Placeholder 7">
            <a:extLst>
              <a:ext uri="{FF2B5EF4-FFF2-40B4-BE49-F238E27FC236}">
                <a16:creationId xmlns:a16="http://schemas.microsoft.com/office/drawing/2014/main" id="{AECA26FF-2EDA-4442-9877-F4722C445C1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C081358-6A23-44FF-BFE7-666A23EF9AC9}"/>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3778769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1CCCB-B0A1-433C-AC28-843C3E44127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2DDC4EC-5048-4E33-9344-7FE7ADB6D09F}"/>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4" name="Footer Placeholder 3">
            <a:extLst>
              <a:ext uri="{FF2B5EF4-FFF2-40B4-BE49-F238E27FC236}">
                <a16:creationId xmlns:a16="http://schemas.microsoft.com/office/drawing/2014/main" id="{BDCEAFBD-87BE-4806-81AD-6CAC12D5F6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39B44A-ED83-4B41-8F28-8392DB7CD563}"/>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1583213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91BD0B-3056-4B4F-932E-644D9D81AC9F}"/>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3" name="Footer Placeholder 2">
            <a:extLst>
              <a:ext uri="{FF2B5EF4-FFF2-40B4-BE49-F238E27FC236}">
                <a16:creationId xmlns:a16="http://schemas.microsoft.com/office/drawing/2014/main" id="{73D47310-C759-4028-8BC5-6C79CA162DE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B35785-3B49-42FA-AC5E-9D98D3D5E579}"/>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2653778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571E1-255D-4DC3-BCAA-F37F68BEEFE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C17B0D8-C9E7-4473-AD49-7BF661A576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CF18854-627C-4176-9A03-F3724694C6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4A717B6-193E-4FCF-AA7F-4FB3E65B2096}"/>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6" name="Footer Placeholder 5">
            <a:extLst>
              <a:ext uri="{FF2B5EF4-FFF2-40B4-BE49-F238E27FC236}">
                <a16:creationId xmlns:a16="http://schemas.microsoft.com/office/drawing/2014/main" id="{BC2D9960-E692-4912-9817-655A44AA29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2FB027-2A1F-49B5-9BF8-0DE1186EE763}"/>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3332305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48890-940C-4CEF-B86E-CDFBB7EF88B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141AB0F-BFE3-4DBA-93C1-44214A2741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D84585-AE6D-4D18-BDDE-FF3786692B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B4A16B9-0219-4765-9D9B-EB19F644A56D}"/>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6" name="Footer Placeholder 5">
            <a:extLst>
              <a:ext uri="{FF2B5EF4-FFF2-40B4-BE49-F238E27FC236}">
                <a16:creationId xmlns:a16="http://schemas.microsoft.com/office/drawing/2014/main" id="{94547154-A427-486E-9E71-33F9FD886D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6888C6-A69A-4985-9D3D-426788CDF599}"/>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1854415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0D1FE-679E-49CB-BF7C-FBC9894FDFA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9BDA668-92F7-4B4F-A8B7-F1060E7B5F7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05D8BD3-10E7-4E72-9476-BDF42C9E57CF}"/>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5" name="Footer Placeholder 4">
            <a:extLst>
              <a:ext uri="{FF2B5EF4-FFF2-40B4-BE49-F238E27FC236}">
                <a16:creationId xmlns:a16="http://schemas.microsoft.com/office/drawing/2014/main" id="{8D1A0999-05D6-4AAA-8C4F-BBA00ACD97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2364E9-F137-4531-84FB-31E717FBAB69}"/>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2466138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774C32-32C5-466C-82D3-5FD582DCA6F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33F2E65-F5ED-4FFB-9BB1-901D4967934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BAA59A4-5022-49A2-9ADF-290F5CAF99E8}"/>
              </a:ext>
            </a:extLst>
          </p:cNvPr>
          <p:cNvSpPr>
            <a:spLocks noGrp="1"/>
          </p:cNvSpPr>
          <p:nvPr>
            <p:ph type="dt" sz="half" idx="10"/>
          </p:nvPr>
        </p:nvSpPr>
        <p:spPr/>
        <p:txBody>
          <a:bodyPr/>
          <a:lstStyle/>
          <a:p>
            <a:fld id="{C467036A-8C12-4F63-AD56-F852DD157359}" type="datetimeFigureOut">
              <a:rPr lang="en-GB" smtClean="0"/>
              <a:t>07/04/2024</a:t>
            </a:fld>
            <a:endParaRPr lang="en-GB"/>
          </a:p>
        </p:txBody>
      </p:sp>
      <p:sp>
        <p:nvSpPr>
          <p:cNvPr id="5" name="Footer Placeholder 4">
            <a:extLst>
              <a:ext uri="{FF2B5EF4-FFF2-40B4-BE49-F238E27FC236}">
                <a16:creationId xmlns:a16="http://schemas.microsoft.com/office/drawing/2014/main" id="{56797FFA-3862-4DDA-A3BB-3E9C67C6C9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4641B8-8E58-4FA9-83D2-CD7F88DD14DA}"/>
              </a:ext>
            </a:extLst>
          </p:cNvPr>
          <p:cNvSpPr>
            <a:spLocks noGrp="1"/>
          </p:cNvSpPr>
          <p:nvPr>
            <p:ph type="sldNum" sz="quarter" idx="12"/>
          </p:nvPr>
        </p:nvSpPr>
        <p:spPr/>
        <p:txBody>
          <a:bodyPr/>
          <a:lstStyle/>
          <a:p>
            <a:fld id="{CEA3D6F1-42D9-48AA-AF58-8488DFF950B8}" type="slidenum">
              <a:rPr lang="en-GB" smtClean="0"/>
              <a:t>‹#›</a:t>
            </a:fld>
            <a:endParaRPr lang="en-GB"/>
          </a:p>
        </p:txBody>
      </p:sp>
    </p:spTree>
    <p:extLst>
      <p:ext uri="{BB962C8B-B14F-4D97-AF65-F5344CB8AC3E}">
        <p14:creationId xmlns:p14="http://schemas.microsoft.com/office/powerpoint/2010/main" val="2763989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9DA456-4303-4766-A154-82AA37B883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862EFB-356E-49E5-8196-CB2F549CE9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F5875F7-65DB-49F0-BC91-C23F62FD35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67036A-8C12-4F63-AD56-F852DD157359}" type="datetimeFigureOut">
              <a:rPr lang="en-GB" smtClean="0"/>
              <a:t>07/04/2024</a:t>
            </a:fld>
            <a:endParaRPr lang="en-GB"/>
          </a:p>
        </p:txBody>
      </p:sp>
      <p:sp>
        <p:nvSpPr>
          <p:cNvPr id="5" name="Footer Placeholder 4">
            <a:extLst>
              <a:ext uri="{FF2B5EF4-FFF2-40B4-BE49-F238E27FC236}">
                <a16:creationId xmlns:a16="http://schemas.microsoft.com/office/drawing/2014/main" id="{04F3BCC0-D279-46A3-AE0F-EB708DC6CD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7A7F0A-0110-4159-B07D-346D76C3CE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A3D6F1-42D9-48AA-AF58-8488DFF950B8}" type="slidenum">
              <a:rPr lang="en-GB" smtClean="0"/>
              <a:t>‹#›</a:t>
            </a:fld>
            <a:endParaRPr lang="en-GB"/>
          </a:p>
        </p:txBody>
      </p:sp>
    </p:spTree>
    <p:extLst>
      <p:ext uri="{BB962C8B-B14F-4D97-AF65-F5344CB8AC3E}">
        <p14:creationId xmlns:p14="http://schemas.microsoft.com/office/powerpoint/2010/main" val="21611998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13FF552-A7D8-4B37-8FFA-0E02BC509F7B}"/>
              </a:ext>
            </a:extLst>
          </p:cNvPr>
          <p:cNvSpPr txBox="1"/>
          <p:nvPr/>
        </p:nvSpPr>
        <p:spPr>
          <a:xfrm>
            <a:off x="8722414" y="2942760"/>
            <a:ext cx="3211024" cy="3600986"/>
          </a:xfrm>
          <a:prstGeom prst="rect">
            <a:avLst/>
          </a:prstGeom>
          <a:solidFill>
            <a:srgbClr val="99FFCC"/>
          </a:solidFill>
          <a:ln>
            <a:solidFill>
              <a:schemeClr val="accent6"/>
            </a:solidFill>
          </a:ln>
        </p:spPr>
        <p:txBody>
          <a:bodyPr wrap="square" rtlCol="0">
            <a:spAutoFit/>
          </a:bodyPr>
          <a:lstStyle/>
          <a:p>
            <a:r>
              <a:rPr lang="en-GB" dirty="0"/>
              <a:t>Interdisciplinary Reading:</a:t>
            </a:r>
          </a:p>
          <a:p>
            <a:pPr algn="l" fontAlgn="base">
              <a:buFont typeface="+mj-lt"/>
              <a:buAutoNum type="arabicPeriod"/>
            </a:pPr>
            <a:r>
              <a:rPr lang="en-GB" sz="1050" b="0" i="0" dirty="0">
                <a:solidFill>
                  <a:srgbClr val="3B415C"/>
                </a:solidFill>
                <a:effectLst/>
                <a:latin typeface="Lato" panose="020F0502020204030203" pitchFamily="34" charset="0"/>
              </a:rPr>
              <a:t>Recognising that text is anything that communicates a message.</a:t>
            </a:r>
          </a:p>
          <a:p>
            <a:pPr algn="l" fontAlgn="base">
              <a:buFont typeface="+mj-lt"/>
              <a:buAutoNum type="arabicPeriod"/>
            </a:pPr>
            <a:r>
              <a:rPr lang="en-GB" sz="1050" b="0" i="0" dirty="0">
                <a:solidFill>
                  <a:srgbClr val="3B415C"/>
                </a:solidFill>
                <a:effectLst/>
                <a:latin typeface="Lato" panose="020F0502020204030203" pitchFamily="34" charset="0"/>
              </a:rPr>
              <a:t>Employing, developing, and refining schema to understand and create text.</a:t>
            </a:r>
          </a:p>
          <a:p>
            <a:pPr algn="l" fontAlgn="base">
              <a:buFont typeface="+mj-lt"/>
              <a:buAutoNum type="arabicPeriod"/>
            </a:pPr>
            <a:r>
              <a:rPr lang="en-GB" sz="1050" b="0" i="0" dirty="0">
                <a:solidFill>
                  <a:srgbClr val="3B415C"/>
                </a:solidFill>
                <a:effectLst/>
                <a:latin typeface="Lato" panose="020F0502020204030203" pitchFamily="34" charset="0"/>
              </a:rPr>
              <a:t>Viewing literacy experiences as transactional, interdisciplinary, and transformational.</a:t>
            </a:r>
          </a:p>
          <a:p>
            <a:pPr algn="l" fontAlgn="base">
              <a:buFont typeface="+mj-lt"/>
              <a:buAutoNum type="arabicPeriod"/>
            </a:pPr>
            <a:r>
              <a:rPr lang="en-GB" sz="1050" b="0" i="0" dirty="0">
                <a:solidFill>
                  <a:srgbClr val="3B415C"/>
                </a:solidFill>
                <a:effectLst/>
                <a:latin typeface="Lato" panose="020F0502020204030203" pitchFamily="34" charset="0"/>
              </a:rPr>
              <a:t>Utilising receptive and expressive language arts to better understand self, others, and the world.</a:t>
            </a:r>
          </a:p>
          <a:p>
            <a:pPr algn="l" fontAlgn="base">
              <a:buFont typeface="+mj-lt"/>
              <a:buAutoNum type="arabicPeriod"/>
            </a:pPr>
            <a:r>
              <a:rPr lang="en-GB" sz="1050" b="0" i="0" dirty="0">
                <a:solidFill>
                  <a:srgbClr val="3B415C"/>
                </a:solidFill>
                <a:effectLst/>
                <a:latin typeface="Lato" panose="020F0502020204030203" pitchFamily="34" charset="0"/>
              </a:rPr>
              <a:t>Applying strategic practices with scaffolding and then, independently, approaching new literacy tasks.</a:t>
            </a:r>
          </a:p>
          <a:p>
            <a:pPr algn="l" fontAlgn="base">
              <a:buFont typeface="+mj-lt"/>
              <a:buAutoNum type="arabicPeriod"/>
            </a:pPr>
            <a:r>
              <a:rPr lang="en-GB" sz="1050" b="0" i="0" dirty="0">
                <a:solidFill>
                  <a:srgbClr val="3B415C"/>
                </a:solidFill>
                <a:effectLst/>
                <a:latin typeface="Lato" panose="020F0502020204030203" pitchFamily="34" charset="0"/>
              </a:rPr>
              <a:t>Collaborating with others to create new meaning.</a:t>
            </a:r>
          </a:p>
          <a:p>
            <a:pPr algn="l" fontAlgn="base">
              <a:buFont typeface="+mj-lt"/>
              <a:buAutoNum type="arabicPeriod"/>
            </a:pPr>
            <a:r>
              <a:rPr lang="en-GB" sz="1050" b="0" i="0" dirty="0">
                <a:solidFill>
                  <a:srgbClr val="3B415C"/>
                </a:solidFill>
                <a:effectLst/>
                <a:latin typeface="Lato" panose="020F0502020204030203" pitchFamily="34" charset="0"/>
              </a:rPr>
              <a:t>Utilising digital resources to learn and share with others.</a:t>
            </a:r>
          </a:p>
          <a:p>
            <a:pPr algn="l" fontAlgn="base">
              <a:buFont typeface="+mj-lt"/>
              <a:buAutoNum type="arabicPeriod"/>
            </a:pPr>
            <a:r>
              <a:rPr lang="en-GB" sz="1050" b="0" i="0" dirty="0">
                <a:solidFill>
                  <a:srgbClr val="3B415C"/>
                </a:solidFill>
                <a:effectLst/>
                <a:latin typeface="Lato" panose="020F0502020204030203" pitchFamily="34" charset="0"/>
              </a:rPr>
              <a:t>Engaging in specialised, discipline-specific literacy practices.</a:t>
            </a:r>
          </a:p>
          <a:p>
            <a:pPr algn="l" fontAlgn="base">
              <a:buFont typeface="+mj-lt"/>
              <a:buAutoNum type="arabicPeriod"/>
            </a:pPr>
            <a:r>
              <a:rPr lang="en-GB" sz="1050" b="0" i="0" dirty="0">
                <a:solidFill>
                  <a:srgbClr val="3B415C"/>
                </a:solidFill>
                <a:effectLst/>
                <a:latin typeface="Lato" panose="020F0502020204030203" pitchFamily="34" charset="0"/>
              </a:rPr>
              <a:t>Applying high-level cognitive processes to think deeply and critically about text.</a:t>
            </a:r>
          </a:p>
          <a:p>
            <a:pPr algn="l" fontAlgn="base">
              <a:buFont typeface="+mj-lt"/>
              <a:buAutoNum type="arabicPeriod"/>
            </a:pPr>
            <a:r>
              <a:rPr lang="en-GB" sz="1050" b="0" i="0" dirty="0">
                <a:solidFill>
                  <a:srgbClr val="3B415C"/>
                </a:solidFill>
                <a:effectLst/>
                <a:latin typeface="Lato" panose="020F0502020204030203" pitchFamily="34" charset="0"/>
              </a:rPr>
              <a:t>Developing a literacy identity that promotes lifelong learning.</a:t>
            </a:r>
            <a:endParaRPr lang="en-GB" sz="1050" dirty="0"/>
          </a:p>
        </p:txBody>
      </p:sp>
      <p:sp>
        <p:nvSpPr>
          <p:cNvPr id="5" name="TextBox 4">
            <a:extLst>
              <a:ext uri="{FF2B5EF4-FFF2-40B4-BE49-F238E27FC236}">
                <a16:creationId xmlns:a16="http://schemas.microsoft.com/office/drawing/2014/main" id="{7FC6A8CF-E4EA-42BF-BCAF-494D07E9FAC2}"/>
              </a:ext>
            </a:extLst>
          </p:cNvPr>
          <p:cNvSpPr txBox="1"/>
          <p:nvPr/>
        </p:nvSpPr>
        <p:spPr>
          <a:xfrm>
            <a:off x="4643918" y="2691828"/>
            <a:ext cx="3517441" cy="369332"/>
          </a:xfrm>
          <a:prstGeom prst="rect">
            <a:avLst/>
          </a:prstGeom>
          <a:noFill/>
          <a:ln>
            <a:solidFill>
              <a:schemeClr val="accent6"/>
            </a:solidFill>
          </a:ln>
        </p:spPr>
        <p:txBody>
          <a:bodyPr wrap="square" rtlCol="0">
            <a:spAutoFit/>
          </a:bodyPr>
          <a:lstStyle/>
          <a:p>
            <a:r>
              <a:rPr lang="en-GB" dirty="0"/>
              <a:t>Reading at BHA 2023-24</a:t>
            </a:r>
          </a:p>
        </p:txBody>
      </p:sp>
      <p:cxnSp>
        <p:nvCxnSpPr>
          <p:cNvPr id="7" name="Straight Arrow Connector 6">
            <a:extLst>
              <a:ext uri="{FF2B5EF4-FFF2-40B4-BE49-F238E27FC236}">
                <a16:creationId xmlns:a16="http://schemas.microsoft.com/office/drawing/2014/main" id="{56817A90-A5B6-44A2-82AF-2360A6F9E3E3}"/>
              </a:ext>
            </a:extLst>
          </p:cNvPr>
          <p:cNvCxnSpPr>
            <a:cxnSpLocks/>
          </p:cNvCxnSpPr>
          <p:nvPr/>
        </p:nvCxnSpPr>
        <p:spPr>
          <a:xfrm flipH="1" flipV="1">
            <a:off x="4602821" y="2088107"/>
            <a:ext cx="575354" cy="6037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016E92DF-F30A-4D9A-B8E9-379409649FC4}"/>
              </a:ext>
            </a:extLst>
          </p:cNvPr>
          <p:cNvSpPr txBox="1"/>
          <p:nvPr/>
        </p:nvSpPr>
        <p:spPr>
          <a:xfrm>
            <a:off x="5812094" y="227620"/>
            <a:ext cx="3400746" cy="2031325"/>
          </a:xfrm>
          <a:prstGeom prst="rect">
            <a:avLst/>
          </a:prstGeom>
          <a:solidFill>
            <a:schemeClr val="accent1">
              <a:lumMod val="20000"/>
              <a:lumOff val="80000"/>
            </a:schemeClr>
          </a:solidFill>
          <a:ln>
            <a:solidFill>
              <a:schemeClr val="accent6"/>
            </a:solidFill>
          </a:ln>
        </p:spPr>
        <p:txBody>
          <a:bodyPr wrap="square" rtlCol="0">
            <a:spAutoFit/>
          </a:bodyPr>
          <a:lstStyle/>
          <a:p>
            <a:r>
              <a:rPr lang="en-GB" dirty="0"/>
              <a:t>Reading to develop phonics and decoding:</a:t>
            </a:r>
          </a:p>
          <a:p>
            <a:pPr marL="285750" indent="-285750">
              <a:buFont typeface="Arial" panose="020B0604020202020204" pitchFamily="34" charset="0"/>
              <a:buChar char="•"/>
            </a:pPr>
            <a:r>
              <a:rPr lang="en-GB" dirty="0"/>
              <a:t>Quality first wave teaching</a:t>
            </a:r>
          </a:p>
          <a:p>
            <a:pPr marL="285750" indent="-285750">
              <a:buFont typeface="Arial" panose="020B0604020202020204" pitchFamily="34" charset="0"/>
              <a:buChar char="•"/>
            </a:pPr>
            <a:r>
              <a:rPr lang="en-GB" dirty="0"/>
              <a:t>The Lightning Squad</a:t>
            </a:r>
          </a:p>
          <a:p>
            <a:pPr marL="285750" indent="-285750">
              <a:buFont typeface="Arial" panose="020B0604020202020204" pitchFamily="34" charset="0"/>
              <a:buChar char="•"/>
            </a:pPr>
            <a:r>
              <a:rPr lang="en-GB" dirty="0"/>
              <a:t>Precision teaching</a:t>
            </a:r>
          </a:p>
          <a:p>
            <a:pPr marL="285750" indent="-285750">
              <a:buFont typeface="Arial" panose="020B0604020202020204" pitchFamily="34" charset="0"/>
              <a:buChar char="•"/>
            </a:pPr>
            <a:r>
              <a:rPr lang="en-GB" dirty="0"/>
              <a:t>Dyslexia Gold</a:t>
            </a:r>
          </a:p>
          <a:p>
            <a:endParaRPr lang="en-GB" dirty="0"/>
          </a:p>
        </p:txBody>
      </p:sp>
      <p:sp>
        <p:nvSpPr>
          <p:cNvPr id="9" name="TextBox 8">
            <a:extLst>
              <a:ext uri="{FF2B5EF4-FFF2-40B4-BE49-F238E27FC236}">
                <a16:creationId xmlns:a16="http://schemas.microsoft.com/office/drawing/2014/main" id="{8B0193DB-3294-4DC5-95B4-64AAF0F1C046}"/>
              </a:ext>
            </a:extLst>
          </p:cNvPr>
          <p:cNvSpPr txBox="1"/>
          <p:nvPr/>
        </p:nvSpPr>
        <p:spPr>
          <a:xfrm>
            <a:off x="9356333" y="45668"/>
            <a:ext cx="2486346" cy="2954655"/>
          </a:xfrm>
          <a:prstGeom prst="rect">
            <a:avLst/>
          </a:prstGeom>
          <a:solidFill>
            <a:srgbClr val="FFCCFF"/>
          </a:solidFill>
          <a:ln>
            <a:solidFill>
              <a:schemeClr val="accent6"/>
            </a:solidFill>
          </a:ln>
        </p:spPr>
        <p:txBody>
          <a:bodyPr wrap="square" rtlCol="0">
            <a:spAutoFit/>
          </a:bodyPr>
          <a:lstStyle/>
          <a:p>
            <a:r>
              <a:rPr lang="en-GB" dirty="0"/>
              <a:t>Reading for Pleasure</a:t>
            </a:r>
          </a:p>
          <a:p>
            <a:pPr marL="285750" indent="-285750">
              <a:buFont typeface="Arial" panose="020B0604020202020204" pitchFamily="34" charset="0"/>
              <a:buChar char="•"/>
            </a:pPr>
            <a:r>
              <a:rPr lang="en-GB" sz="1400" dirty="0"/>
              <a:t>Reading River Journals</a:t>
            </a:r>
          </a:p>
          <a:p>
            <a:pPr marL="285750" indent="-285750">
              <a:buFont typeface="Arial" panose="020B0604020202020204" pitchFamily="34" charset="0"/>
              <a:buChar char="•"/>
            </a:pPr>
            <a:r>
              <a:rPr lang="en-GB" sz="1400" dirty="0"/>
              <a:t>Teachers as influencers</a:t>
            </a:r>
          </a:p>
          <a:p>
            <a:pPr marL="285750" indent="-285750">
              <a:buFont typeface="Arial" panose="020B0604020202020204" pitchFamily="34" charset="0"/>
              <a:buChar char="•"/>
            </a:pPr>
            <a:r>
              <a:rPr lang="en-GB" sz="1400" dirty="0"/>
              <a:t>Library that is open daily</a:t>
            </a:r>
          </a:p>
          <a:p>
            <a:pPr marL="285750" indent="-285750">
              <a:buFont typeface="Arial" panose="020B0604020202020204" pitchFamily="34" charset="0"/>
              <a:buChar char="•"/>
            </a:pPr>
            <a:r>
              <a:rPr lang="en-GB" sz="1400" dirty="0"/>
              <a:t>Book Talk</a:t>
            </a:r>
          </a:p>
          <a:p>
            <a:pPr marL="285750" indent="-285750">
              <a:buFont typeface="Arial" panose="020B0604020202020204" pitchFamily="34" charset="0"/>
              <a:buChar char="•"/>
            </a:pPr>
            <a:r>
              <a:rPr lang="en-GB" sz="1400" dirty="0"/>
              <a:t>Book Club</a:t>
            </a:r>
          </a:p>
          <a:p>
            <a:pPr marL="285750" indent="-285750">
              <a:buFont typeface="Arial" panose="020B0604020202020204" pitchFamily="34" charset="0"/>
              <a:buChar char="•"/>
            </a:pPr>
            <a:r>
              <a:rPr lang="en-GB" sz="1400" dirty="0"/>
              <a:t>All students have a reading book at all times.</a:t>
            </a:r>
          </a:p>
          <a:p>
            <a:pPr marL="285750" indent="-285750">
              <a:buFont typeface="Arial" panose="020B0604020202020204" pitchFamily="34" charset="0"/>
              <a:buChar char="•"/>
            </a:pPr>
            <a:r>
              <a:rPr lang="en-GB" sz="1400" dirty="0"/>
              <a:t>Book Fair</a:t>
            </a:r>
          </a:p>
          <a:p>
            <a:pPr marL="285750" indent="-285750">
              <a:buFont typeface="Arial" panose="020B0604020202020204" pitchFamily="34" charset="0"/>
              <a:buChar char="•"/>
            </a:pPr>
            <a:r>
              <a:rPr lang="en-GB" sz="1400" dirty="0"/>
              <a:t>Competitions</a:t>
            </a:r>
          </a:p>
          <a:p>
            <a:pPr marL="285750" indent="-285750">
              <a:buFont typeface="Arial" panose="020B0604020202020204" pitchFamily="34" charset="0"/>
              <a:buChar char="•"/>
            </a:pPr>
            <a:r>
              <a:rPr lang="en-GB" sz="1400" dirty="0"/>
              <a:t>Reading for Good Sponsored Read</a:t>
            </a:r>
          </a:p>
          <a:p>
            <a:pPr marL="285750" indent="-285750">
              <a:buFont typeface="Arial" panose="020B0604020202020204" pitchFamily="34" charset="0"/>
              <a:buChar char="•"/>
            </a:pPr>
            <a:r>
              <a:rPr lang="en-GB" sz="1400" dirty="0"/>
              <a:t>Restaurant Reads</a:t>
            </a:r>
            <a:endParaRPr lang="en-GB" dirty="0"/>
          </a:p>
        </p:txBody>
      </p:sp>
      <p:cxnSp>
        <p:nvCxnSpPr>
          <p:cNvPr id="11" name="Straight Arrow Connector 10">
            <a:extLst>
              <a:ext uri="{FF2B5EF4-FFF2-40B4-BE49-F238E27FC236}">
                <a16:creationId xmlns:a16="http://schemas.microsoft.com/office/drawing/2014/main" id="{C8286997-E25B-4883-90E7-189FE56591A2}"/>
              </a:ext>
            </a:extLst>
          </p:cNvPr>
          <p:cNvCxnSpPr>
            <a:cxnSpLocks/>
          </p:cNvCxnSpPr>
          <p:nvPr/>
        </p:nvCxnSpPr>
        <p:spPr>
          <a:xfrm flipV="1">
            <a:off x="6256962" y="2389968"/>
            <a:ext cx="0" cy="3018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E7F334D-B76A-4627-8C0C-A8A015CFFA0A}"/>
              </a:ext>
            </a:extLst>
          </p:cNvPr>
          <p:cNvCxnSpPr>
            <a:cxnSpLocks/>
            <a:stCxn id="5" idx="3"/>
          </p:cNvCxnSpPr>
          <p:nvPr/>
        </p:nvCxnSpPr>
        <p:spPr>
          <a:xfrm flipV="1">
            <a:off x="8161359" y="2357922"/>
            <a:ext cx="1104215" cy="5185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12F8645-4078-490C-9324-2BC88827D3CB}"/>
              </a:ext>
            </a:extLst>
          </p:cNvPr>
          <p:cNvSpPr txBox="1"/>
          <p:nvPr/>
        </p:nvSpPr>
        <p:spPr>
          <a:xfrm>
            <a:off x="4839805" y="3796840"/>
            <a:ext cx="3667874" cy="2746906"/>
          </a:xfrm>
          <a:prstGeom prst="rect">
            <a:avLst/>
          </a:prstGeom>
          <a:solidFill>
            <a:schemeClr val="accent4">
              <a:lumMod val="20000"/>
              <a:lumOff val="80000"/>
            </a:schemeClr>
          </a:solidFill>
          <a:ln>
            <a:solidFill>
              <a:schemeClr val="accent6"/>
            </a:solidFill>
          </a:ln>
        </p:spPr>
        <p:txBody>
          <a:bodyPr wrap="square" rtlCol="0">
            <a:spAutoFit/>
          </a:bodyPr>
          <a:lstStyle/>
          <a:p>
            <a:r>
              <a:rPr lang="en-GB" dirty="0"/>
              <a:t>Reading to develop comprehension:</a:t>
            </a:r>
          </a:p>
          <a:p>
            <a:r>
              <a:rPr lang="en-GB" sz="1050" b="0" i="0" dirty="0">
                <a:solidFill>
                  <a:srgbClr val="263238"/>
                </a:solidFill>
                <a:effectLst/>
                <a:latin typeface="Roboto" panose="02000000000000000000" pitchFamily="2" charset="0"/>
              </a:rPr>
              <a:t>These include: inferring meaning from context; summarising or identifying key points; using graphic or semantic organisers; developing questioning strategies; and monitoring their own comprehension and then identifying and resolving difficulties for themselves </a:t>
            </a:r>
            <a:endParaRPr lang="en-GB" sz="1050" dirty="0"/>
          </a:p>
          <a:p>
            <a:r>
              <a:rPr lang="en-GB" sz="1050" dirty="0"/>
              <a:t>Quality First Wave Teaching</a:t>
            </a:r>
          </a:p>
          <a:p>
            <a:r>
              <a:rPr lang="en-GB" sz="1050" dirty="0"/>
              <a:t>Retrieval Reading</a:t>
            </a:r>
          </a:p>
          <a:p>
            <a:r>
              <a:rPr lang="en-GB" sz="1050" dirty="0"/>
              <a:t>The Lightning Squad</a:t>
            </a:r>
          </a:p>
          <a:p>
            <a:r>
              <a:rPr lang="en-GB" sz="1050" dirty="0"/>
              <a:t>Dyslexia Gold</a:t>
            </a:r>
          </a:p>
          <a:p>
            <a:r>
              <a:rPr lang="en-GB" sz="1050" dirty="0"/>
              <a:t>Tutor Time Reading</a:t>
            </a:r>
          </a:p>
          <a:p>
            <a:r>
              <a:rPr lang="en-GB" sz="1050" dirty="0"/>
              <a:t>Reading River journals</a:t>
            </a:r>
          </a:p>
          <a:p>
            <a:r>
              <a:rPr lang="en-GB" sz="1050" dirty="0"/>
              <a:t>Book Talk</a:t>
            </a:r>
          </a:p>
          <a:p>
            <a:r>
              <a:rPr lang="en-GB" sz="1050" dirty="0"/>
              <a:t>Book Club</a:t>
            </a:r>
          </a:p>
          <a:p>
            <a:endParaRPr lang="en-GB" dirty="0"/>
          </a:p>
        </p:txBody>
      </p:sp>
      <p:cxnSp>
        <p:nvCxnSpPr>
          <p:cNvPr id="16" name="Straight Arrow Connector 15">
            <a:extLst>
              <a:ext uri="{FF2B5EF4-FFF2-40B4-BE49-F238E27FC236}">
                <a16:creationId xmlns:a16="http://schemas.microsoft.com/office/drawing/2014/main" id="{8C23C3B2-21F6-4E1C-9613-B8321E2BFEE7}"/>
              </a:ext>
            </a:extLst>
          </p:cNvPr>
          <p:cNvCxnSpPr/>
          <p:nvPr/>
        </p:nvCxnSpPr>
        <p:spPr>
          <a:xfrm>
            <a:off x="6020656" y="3061161"/>
            <a:ext cx="0" cy="678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3069A5B-379E-417A-AA1F-9DA1B08324D0}"/>
              </a:ext>
            </a:extLst>
          </p:cNvPr>
          <p:cNvSpPr txBox="1"/>
          <p:nvPr/>
        </p:nvSpPr>
        <p:spPr>
          <a:xfrm>
            <a:off x="73473" y="4589859"/>
            <a:ext cx="4458976" cy="2146742"/>
          </a:xfrm>
          <a:prstGeom prst="rect">
            <a:avLst/>
          </a:prstGeom>
          <a:solidFill>
            <a:schemeClr val="accent6">
              <a:lumMod val="20000"/>
              <a:lumOff val="80000"/>
            </a:schemeClr>
          </a:solidFill>
          <a:ln>
            <a:solidFill>
              <a:schemeClr val="accent6"/>
            </a:solidFill>
          </a:ln>
        </p:spPr>
        <p:txBody>
          <a:bodyPr wrap="square" rtlCol="0">
            <a:spAutoFit/>
          </a:bodyPr>
          <a:lstStyle/>
          <a:p>
            <a:r>
              <a:rPr lang="en-GB" dirty="0"/>
              <a:t>Reading to develop fluency:</a:t>
            </a:r>
          </a:p>
          <a:p>
            <a:r>
              <a:rPr lang="en-GB" sz="1050" dirty="0"/>
              <a:t>1. Be read aloud to: This allows them to hear fluent reading</a:t>
            </a:r>
          </a:p>
          <a:p>
            <a:r>
              <a:rPr lang="en-GB" sz="1050" dirty="0"/>
              <a:t>2. Engage in assisted reading: Pupils read a text whilst listening to a fluent reading of the same text; and</a:t>
            </a:r>
          </a:p>
          <a:p>
            <a:r>
              <a:rPr lang="en-GB" sz="1050" dirty="0"/>
              <a:t>3. Be given opportunities for repeated reading: pupils practice reading texts repeatedly until they can read the text in a fluent manner.</a:t>
            </a:r>
          </a:p>
          <a:p>
            <a:r>
              <a:rPr lang="en-GB" sz="1050" dirty="0"/>
              <a:t>Tutor time reading programme (fluency development lessons Prof. </a:t>
            </a:r>
            <a:r>
              <a:rPr lang="en-GB" sz="1050" dirty="0" err="1"/>
              <a:t>Rasinsky</a:t>
            </a:r>
            <a:r>
              <a:rPr lang="en-GB" sz="1050" dirty="0"/>
              <a:t> EEF)</a:t>
            </a:r>
          </a:p>
          <a:p>
            <a:r>
              <a:rPr lang="en-GB" sz="1050" dirty="0"/>
              <a:t>Reading buddies 6&amp;7</a:t>
            </a:r>
          </a:p>
          <a:p>
            <a:r>
              <a:rPr lang="en-GB" sz="1050" dirty="0"/>
              <a:t>Adult Reading Mentor Scheme</a:t>
            </a:r>
          </a:p>
          <a:p>
            <a:r>
              <a:rPr lang="en-GB" sz="1050" dirty="0"/>
              <a:t>Echo Reading</a:t>
            </a:r>
          </a:p>
          <a:p>
            <a:r>
              <a:rPr lang="en-GB" sz="1050" dirty="0"/>
              <a:t>Reciprocal Reading</a:t>
            </a:r>
            <a:endParaRPr lang="en-GB" dirty="0"/>
          </a:p>
        </p:txBody>
      </p:sp>
      <p:cxnSp>
        <p:nvCxnSpPr>
          <p:cNvPr id="19" name="Straight Arrow Connector 18">
            <a:extLst>
              <a:ext uri="{FF2B5EF4-FFF2-40B4-BE49-F238E27FC236}">
                <a16:creationId xmlns:a16="http://schemas.microsoft.com/office/drawing/2014/main" id="{781ECB1A-2AC3-4681-9822-5F2B771271C6}"/>
              </a:ext>
            </a:extLst>
          </p:cNvPr>
          <p:cNvCxnSpPr>
            <a:cxnSpLocks/>
          </p:cNvCxnSpPr>
          <p:nvPr/>
        </p:nvCxnSpPr>
        <p:spPr>
          <a:xfrm flipH="1">
            <a:off x="4619256" y="3154166"/>
            <a:ext cx="178775" cy="14356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6C254602-2589-4D1F-A6B4-D6404FF9DD7E}"/>
              </a:ext>
            </a:extLst>
          </p:cNvPr>
          <p:cNvSpPr txBox="1"/>
          <p:nvPr/>
        </p:nvSpPr>
        <p:spPr>
          <a:xfrm>
            <a:off x="18866" y="125123"/>
            <a:ext cx="4410318" cy="4408899"/>
          </a:xfrm>
          <a:prstGeom prst="rect">
            <a:avLst/>
          </a:prstGeom>
          <a:solidFill>
            <a:schemeClr val="accent2">
              <a:lumMod val="20000"/>
              <a:lumOff val="80000"/>
            </a:schemeClr>
          </a:solidFill>
          <a:ln>
            <a:solidFill>
              <a:srgbClr val="00B050"/>
            </a:solidFill>
          </a:ln>
        </p:spPr>
        <p:txBody>
          <a:bodyPr wrap="square" rtlCol="0">
            <a:spAutoFit/>
          </a:bodyPr>
          <a:lstStyle/>
          <a:p>
            <a:r>
              <a:rPr lang="en-GB" dirty="0"/>
              <a:t>Assessment and monitoring processes:</a:t>
            </a:r>
          </a:p>
          <a:p>
            <a:pPr marL="285750" indent="-285750">
              <a:buFont typeface="Arial" panose="020B0604020202020204" pitchFamily="34" charset="0"/>
              <a:buChar char="•"/>
            </a:pPr>
            <a:r>
              <a:rPr lang="en-GB" sz="1050" dirty="0"/>
              <a:t>FFT Aspire WCPM and fluency reading age</a:t>
            </a:r>
          </a:p>
          <a:p>
            <a:pPr marL="285750" indent="-285750">
              <a:buFont typeface="Arial" panose="020B0604020202020204" pitchFamily="34" charset="0"/>
              <a:buChar char="•"/>
            </a:pPr>
            <a:r>
              <a:rPr lang="en-GB" sz="1050" dirty="0"/>
              <a:t>GL Assessment</a:t>
            </a:r>
          </a:p>
          <a:p>
            <a:pPr marL="285750" indent="-285750">
              <a:buFont typeface="Arial" panose="020B0604020202020204" pitchFamily="34" charset="0"/>
              <a:buChar char="•"/>
            </a:pPr>
            <a:r>
              <a:rPr lang="en-GB" sz="1050" dirty="0"/>
              <a:t>SATS reading papers</a:t>
            </a:r>
          </a:p>
          <a:p>
            <a:pPr marL="285750" indent="-285750">
              <a:buFont typeface="Arial" panose="020B0604020202020204" pitchFamily="34" charset="0"/>
              <a:buChar char="•"/>
            </a:pPr>
            <a:r>
              <a:rPr lang="en-GB" sz="1050" dirty="0"/>
              <a:t>The Lightning Squad Assessment</a:t>
            </a:r>
          </a:p>
          <a:p>
            <a:pPr marL="285750" indent="-285750">
              <a:buFont typeface="Arial" panose="020B0604020202020204" pitchFamily="34" charset="0"/>
              <a:buChar char="•"/>
            </a:pPr>
            <a:r>
              <a:rPr lang="en-GB" sz="1050" dirty="0"/>
              <a:t>Dyslexia Gold Screener</a:t>
            </a:r>
          </a:p>
          <a:p>
            <a:pPr marL="285750" indent="-285750">
              <a:buFont typeface="Arial" panose="020B0604020202020204" pitchFamily="34" charset="0"/>
              <a:buChar char="•"/>
            </a:pPr>
            <a:r>
              <a:rPr lang="en-GB" sz="1050" dirty="0"/>
              <a:t>WRAT Single word recognition</a:t>
            </a:r>
          </a:p>
          <a:p>
            <a:pPr marL="285750" indent="-285750">
              <a:buFont typeface="Arial" panose="020B0604020202020204" pitchFamily="34" charset="0"/>
              <a:buChar char="•"/>
            </a:pPr>
            <a:r>
              <a:rPr lang="en-GB" sz="1050" dirty="0"/>
              <a:t>Reading Records in planner</a:t>
            </a:r>
          </a:p>
          <a:p>
            <a:pPr marL="285750" indent="-285750">
              <a:buFont typeface="Arial" panose="020B0604020202020204" pitchFamily="34" charset="0"/>
              <a:buChar char="•"/>
            </a:pPr>
            <a:r>
              <a:rPr lang="en-GB" sz="1050" dirty="0"/>
              <a:t>Reading River journals</a:t>
            </a:r>
          </a:p>
          <a:p>
            <a:pPr marL="285750" indent="-285750">
              <a:buFont typeface="Arial" panose="020B0604020202020204" pitchFamily="34" charset="0"/>
              <a:buChar char="•"/>
            </a:pPr>
            <a:r>
              <a:rPr lang="en-GB" sz="1050" dirty="0"/>
              <a:t>Teachers listening to readers using the FFT bands</a:t>
            </a:r>
          </a:p>
          <a:p>
            <a:pPr marL="285750" indent="-285750">
              <a:buFont typeface="Arial" panose="020B0604020202020204" pitchFamily="34" charset="0"/>
              <a:buChar char="•"/>
            </a:pPr>
            <a:r>
              <a:rPr lang="en-GB" sz="1050" dirty="0"/>
              <a:t>Continuous assessment methods</a:t>
            </a:r>
          </a:p>
          <a:p>
            <a:pPr marL="285750" indent="-285750">
              <a:buFont typeface="Arial" panose="020B0604020202020204" pitchFamily="34" charset="0"/>
              <a:buChar char="•"/>
            </a:pPr>
            <a:r>
              <a:rPr lang="en-GB" sz="1050" dirty="0"/>
              <a:t>Firstly, formative and summative assessment are not mutually exclusive, and they should be used together as a measure of students’ reading. Summative assessment acts as a progress check to make sure that students’ reading skills are up to standard, while formative assessment provides constructive feedback on the students’ reading strategies (Oakhill et al., 2014).</a:t>
            </a:r>
          </a:p>
          <a:p>
            <a:pPr marL="285750" indent="-285750">
              <a:buFont typeface="Arial" panose="020B0604020202020204" pitchFamily="34" charset="0"/>
              <a:buChar char="•"/>
            </a:pPr>
            <a:r>
              <a:rPr lang="en-GB" sz="1050" dirty="0"/>
              <a:t>Secondly, teachers should bear in mind that no question can tap into just one component skill of reading (Oakhill et al., 2014). For instance, a question on the students’ integration skills measures not only their integration but also their background knowledge, their memory (executive functions) and their reading strategies (metacognition). As such, when setting questions in the reading assessment, teachers should be aware of the complex nature of reading and take into account how different types of question are likely to tap into various skills of reading. It would be useful to include questions of different formats and types.</a:t>
            </a:r>
          </a:p>
        </p:txBody>
      </p:sp>
      <p:pic>
        <p:nvPicPr>
          <p:cNvPr id="18" name="Picture 17">
            <a:extLst>
              <a:ext uri="{FF2B5EF4-FFF2-40B4-BE49-F238E27FC236}">
                <a16:creationId xmlns:a16="http://schemas.microsoft.com/office/drawing/2014/main" id="{7289ADAC-CE06-4DF2-95F6-0A5C0EEB1A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2821" y="811645"/>
            <a:ext cx="1099006" cy="711350"/>
          </a:xfrm>
          <a:prstGeom prst="rect">
            <a:avLst/>
          </a:prstGeom>
        </p:spPr>
      </p:pic>
    </p:spTree>
    <p:extLst>
      <p:ext uri="{BB962C8B-B14F-4D97-AF65-F5344CB8AC3E}">
        <p14:creationId xmlns:p14="http://schemas.microsoft.com/office/powerpoint/2010/main" val="1571132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555</Words>
  <Application>Microsoft Office PowerPoint</Application>
  <PresentationFormat>Widescreen</PresentationFormat>
  <Paragraphs>61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Lato</vt:lpstr>
      <vt:lpstr>Roboto</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Bartlett BHA</dc:creator>
  <cp:lastModifiedBy>C Bartlett BHA</cp:lastModifiedBy>
  <cp:revision>1</cp:revision>
  <dcterms:created xsi:type="dcterms:W3CDTF">2024-04-07T10:39:55Z</dcterms:created>
  <dcterms:modified xsi:type="dcterms:W3CDTF">2024-04-07T10:40:04Z</dcterms:modified>
</cp:coreProperties>
</file>